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/>
        <a:cs typeface="Microsoft YaHei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/>
        <a:cs typeface="Microsoft YaHe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28" autoAdjust="0"/>
  </p:normalViewPr>
  <p:slideViewPr>
    <p:cSldViewPr>
      <p:cViewPr>
        <p:scale>
          <a:sx n="76" d="100"/>
          <a:sy n="76" d="100"/>
        </p:scale>
        <p:origin x="-1800" y="-3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a typeface="Microsoft YaHei" charset="-122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B465-4298-41A5-B1FC-54BE09B6D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DD93-0395-4B3C-B43B-5805D6B9C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3BA0-9C44-4FD8-8217-5ABAC4DFB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015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1938338"/>
            <a:ext cx="37417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A2C66-EED6-44D6-81D4-9C3E62EE1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35000"/>
            <a:ext cx="1951037" cy="5621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2300" cy="562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5909-3A26-4C30-A8E4-CBFD6E7F9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F4A2-98A2-4F48-8675-F5B40C01A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C0CC-4891-4622-B884-61F88768D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BA35-FEE9-43F0-A340-61543E1A1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FE86-0436-4AB5-99B2-ACDE38C51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7169-62E5-47FF-98D0-7E9542C30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F415-D682-43E6-A032-C7A0CFEE2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06FF51AB-A62E-4136-8F8E-557F9D8F4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icrosoft YaHei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5737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4288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97693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Исполнение бюджета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sz="4200" dirty="0" smtClean="0">
                <a:solidFill>
                  <a:srgbClr val="FF0000"/>
                </a:solidFill>
                <a:latin typeface="Georgia" pitchFamily="18" charset="0"/>
              </a:rPr>
              <a:t>«поселок </a:t>
            </a:r>
            <a:r>
              <a:rPr lang="ru-RU" sz="4200" dirty="0" err="1" smtClean="0">
                <a:solidFill>
                  <a:srgbClr val="FF0000"/>
                </a:solidFill>
                <a:latin typeface="Georgia" pitchFamily="18" charset="0"/>
              </a:rPr>
              <a:t>Олымский</a:t>
            </a:r>
            <a:r>
              <a:rPr lang="ru-RU" sz="4200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sz="3600" dirty="0" err="1" smtClean="0">
                <a:solidFill>
                  <a:srgbClr val="FF0000"/>
                </a:solidFill>
                <a:latin typeface="Georgia" pitchFamily="18" charset="0"/>
              </a:rPr>
              <a:t>Касторенского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 района Курской области 3а 2018 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Муниципальный бюджет – это форма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20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 rot="-5400000">
            <a:off x="1004094" y="872332"/>
            <a:ext cx="2736850" cy="4392612"/>
          </a:xfrm>
          <a:prstGeom prst="horizontalScroll">
            <a:avLst>
              <a:gd name="adj" fmla="val 12500"/>
            </a:avLst>
          </a:prstGeom>
          <a:solidFill>
            <a:srgbClr val="EFC7E4">
              <a:alpha val="50195"/>
            </a:srgbClr>
          </a:solidFill>
          <a:ln w="38160" cap="sq">
            <a:solidFill>
              <a:srgbClr val="8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Доходы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– поступающие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в бюджет денежные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средства в виде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налоговых , неналоговых и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безвозмездных поступлений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 rot="-5400000">
            <a:off x="5432426" y="908050"/>
            <a:ext cx="2736850" cy="4321175"/>
          </a:xfrm>
          <a:prstGeom prst="horizontalScroll">
            <a:avLst>
              <a:gd name="adj" fmla="val 12500"/>
            </a:avLst>
          </a:prstGeom>
          <a:solidFill>
            <a:srgbClr val="ABBAFB">
              <a:alpha val="50195"/>
            </a:srgbClr>
          </a:solidFill>
          <a:ln w="38160" cap="sq">
            <a:solidFill>
              <a:srgbClr val="0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Расходы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– денежные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средства, направляемые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на финансовое обеспечение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задач и функций органов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местного самоуправления</a:t>
            </a:r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468313" y="4652963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F8BDA6">
              <a:alpha val="50195"/>
            </a:srgbClr>
          </a:solidFill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Дефицит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– превышение расходов бюджета над его доходами</a:t>
            </a: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468313" y="5661025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B4FAA4">
              <a:alpha val="50195"/>
            </a:srgbClr>
          </a:solidFill>
          <a:ln w="3816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Профицит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  <a:cs typeface="Lucida Sans Unicode" pitchFamily="34" charset="0"/>
              </a:rPr>
              <a:t> – превышение доходов бюджета над его расходами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smtClean="0">
                <a:solidFill>
                  <a:srgbClr val="A50021"/>
                </a:solidFill>
                <a:latin typeface="Georgia" pitchFamily="18" charset="0"/>
              </a:rPr>
              <a:t>Составление бюджета основывается на:</a:t>
            </a:r>
            <a:r>
              <a:rPr lang="ru-RU" sz="2400" smtClean="0"/>
              <a:t> </a:t>
            </a:r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0" y="1844675"/>
            <a:ext cx="4608513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Бюджетном послании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 Президента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Российской Федерации</a:t>
            </a:r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4572000" y="1844675"/>
            <a:ext cx="4572000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Основных направлениях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 бюджетной и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налоговой политики</a:t>
            </a:r>
          </a:p>
        </p:txBody>
      </p:sp>
      <p:sp>
        <p:nvSpPr>
          <p:cNvPr id="32774" name="AutoShape 5"/>
          <p:cNvSpPr>
            <a:spLocks noChangeArrowheads="1"/>
          </p:cNvSpPr>
          <p:nvPr/>
        </p:nvSpPr>
        <p:spPr bwMode="auto">
          <a:xfrm>
            <a:off x="4606925" y="4437063"/>
            <a:ext cx="4537075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Муниципальных программах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Администрации поселка Олымский</a:t>
            </a:r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0" y="4437063"/>
            <a:ext cx="4572000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Прогнозе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социально-экономического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 развития МО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  <a:cs typeface="Lucida Sans Unicode" pitchFamily="34" charset="0"/>
              </a:rPr>
              <a:t>«поселок Олымский»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80400" cy="129698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Основные параметры бюджета </a:t>
            </a:r>
            <a:b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</a:t>
            </a:r>
            <a:b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«поселок </a:t>
            </a:r>
            <a:r>
              <a:rPr lang="ru-RU" sz="2400" dirty="0" err="1" smtClean="0">
                <a:solidFill>
                  <a:srgbClr val="DA102D"/>
                </a:solidFill>
                <a:latin typeface="Georgia" pitchFamily="18" charset="0"/>
              </a:rPr>
              <a:t>Олымский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»</a:t>
            </a:r>
            <a:r>
              <a:rPr lang="ru-RU" sz="2400" dirty="0" err="1" smtClean="0">
                <a:solidFill>
                  <a:srgbClr val="DA102D"/>
                </a:solidFill>
                <a:latin typeface="Georgia" pitchFamily="18" charset="0"/>
              </a:rPr>
              <a:t>Касторенского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 района Курской области в 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2018 году</a:t>
            </a:r>
            <a:endParaRPr lang="ru-RU" sz="2400" dirty="0" smtClean="0">
              <a:solidFill>
                <a:srgbClr val="DA102D"/>
              </a:solidFill>
              <a:latin typeface="Georgia" pitchFamily="18" charset="0"/>
            </a:endParaRPr>
          </a:p>
        </p:txBody>
      </p:sp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468313" y="2205038"/>
          <a:ext cx="8353425" cy="4252913"/>
        </p:xfrm>
        <a:graphic>
          <a:graphicData uri="http://schemas.openxmlformats.org/drawingml/2006/table">
            <a:tbl>
              <a:tblPr/>
              <a:tblGrid>
                <a:gridCol w="2670175"/>
                <a:gridCol w="1566862"/>
                <a:gridCol w="1560513"/>
                <a:gridCol w="2555875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Наименование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2018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Доходы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18919,31666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В том числе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собственные доходы (тыс.рублей)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13085,72466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Расходы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16457,78980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Дефицит местного бюджета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0,0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  <a:cs typeface="Lucida Sans Unicode" pitchFamily="34" charset="0"/>
              </a:rPr>
              <a:t>Доходы бюджета муниципального образования «поселок </a:t>
            </a:r>
            <a:r>
              <a:rPr lang="ru-RU" sz="3000" b="1" i="1" dirty="0" err="1">
                <a:solidFill>
                  <a:srgbClr val="C61E0C"/>
                </a:solidFill>
                <a:latin typeface="Georgia" pitchFamily="18" charset="0"/>
                <a:cs typeface="Lucida Sans Unicode" pitchFamily="34" charset="0"/>
              </a:rPr>
              <a:t>Олымский</a:t>
            </a: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  <a:cs typeface="Lucida Sans Unicode" pitchFamily="34" charset="0"/>
              </a:rPr>
              <a:t>» на </a:t>
            </a:r>
            <a:r>
              <a:rPr lang="ru-RU" sz="3000" b="1" i="1" dirty="0" smtClean="0">
                <a:solidFill>
                  <a:srgbClr val="C61E0C"/>
                </a:solidFill>
                <a:latin typeface="Georgia" pitchFamily="18" charset="0"/>
                <a:cs typeface="Lucida Sans Unicode" pitchFamily="34" charset="0"/>
              </a:rPr>
              <a:t>2018 </a:t>
            </a: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  <a:cs typeface="Lucida Sans Unicode" pitchFamily="34" charset="0"/>
              </a:rPr>
              <a:t>год</a:t>
            </a: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179388" y="1844675"/>
            <a:ext cx="8458200" cy="4459288"/>
            <a:chOff x="113" y="1162"/>
            <a:chExt cx="5328" cy="2809"/>
          </a:xfrm>
        </p:grpSpPr>
        <p:cxnSp>
          <p:nvCxnSpPr>
            <p:cNvPr id="36869" name="AutoShape 4"/>
            <p:cNvCxnSpPr>
              <a:cxnSpLocks noChangeShapeType="1"/>
              <a:stCxn id="36877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6870" name="AutoShape 5"/>
            <p:cNvCxnSpPr>
              <a:cxnSpLocks noChangeShapeType="1"/>
              <a:stCxn id="36876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6871" name="AutoShape 6"/>
            <p:cNvCxnSpPr>
              <a:cxnSpLocks noChangeShapeType="1"/>
              <a:stCxn id="36875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1978" y="1162"/>
              <a:ext cx="1597" cy="11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>
                    <a:alpha val="48999"/>
                  </a:srgbClr>
                </a:gs>
                <a:gs pos="50000">
                  <a:srgbClr val="FFEBFA"/>
                </a:gs>
                <a:gs pos="100000">
                  <a:srgbClr val="5E9EFF">
                    <a:alpha val="48999"/>
                  </a:srgbClr>
                </a:gs>
              </a:gsLst>
              <a:lin ang="2700000" scaled="1"/>
            </a:gradFill>
            <a:ln w="50760" cap="sq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2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Доходы (всего)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sz="2200" b="1">
                <a:solidFill>
                  <a:srgbClr val="000066"/>
                </a:solidFill>
                <a:latin typeface="Georgia" pitchFamily="18" charset="0"/>
                <a:cs typeface="Lucida Sans Unicode" pitchFamily="34" charset="0"/>
              </a:endParaRP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323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Налоговые 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sz="2000" b="1">
                <a:solidFill>
                  <a:srgbClr val="000066"/>
                </a:solidFill>
                <a:latin typeface="Georgia" pitchFamily="18" charset="0"/>
                <a:cs typeface="Lucida Sans Unicode" pitchFamily="34" charset="0"/>
              </a:endParaRP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Неналоговые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 доход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Безвозмездные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000066"/>
                  </a:solidFill>
                  <a:latin typeface="Georgia" pitchFamily="18" charset="0"/>
                  <a:cs typeface="Lucida Sans Unicode" pitchFamily="34" charset="0"/>
                </a:rPr>
                <a:t> поступлен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Расходы бюджета муниципального образования «поселок </a:t>
            </a:r>
            <a:r>
              <a:rPr lang="ru-RU" sz="2000" dirty="0" err="1" smtClean="0">
                <a:solidFill>
                  <a:srgbClr val="DA102D"/>
                </a:solidFill>
                <a:latin typeface="Georgia" pitchFamily="18" charset="0"/>
              </a:rPr>
              <a:t>Олымский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» </a:t>
            </a:r>
            <a:r>
              <a:rPr lang="ru-RU" sz="2000" dirty="0" err="1" smtClean="0">
                <a:solidFill>
                  <a:srgbClr val="DA102D"/>
                </a:solidFill>
                <a:latin typeface="Georgia" pitchFamily="18" charset="0"/>
              </a:rPr>
              <a:t>Касторенского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 района Курской области в 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2018 году          (тыс.руб.)</a:t>
            </a:r>
            <a:endParaRPr lang="ru-RU" sz="2000" dirty="0" smtClean="0">
              <a:solidFill>
                <a:srgbClr val="DA102D"/>
              </a:solidFill>
              <a:latin typeface="Georgia" pitchFamily="18" charset="0"/>
            </a:endParaRPr>
          </a:p>
        </p:txBody>
      </p:sp>
      <p:graphicFrame>
        <p:nvGraphicFramePr>
          <p:cNvPr id="42029" name="Group 45"/>
          <p:cNvGraphicFramePr>
            <a:graphicFrameLocks noGrp="1"/>
          </p:cNvGraphicFramePr>
          <p:nvPr/>
        </p:nvGraphicFramePr>
        <p:xfrm>
          <a:off x="468313" y="1052513"/>
          <a:ext cx="8135937" cy="6304388"/>
        </p:xfrm>
        <a:graphic>
          <a:graphicData uri="http://schemas.openxmlformats.org/drawingml/2006/table">
            <a:tbl>
              <a:tblPr/>
              <a:tblGrid>
                <a:gridCol w="2173287"/>
                <a:gridCol w="59626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Показатели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2018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год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2207,9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4315,5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138,0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Национальная безопасность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24,5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Транспорт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60,0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Дорожное хозяйство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56,6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297,6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7052,7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9,0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2129,8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Физическая культура и спорт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16 457,78980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63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«Программная» структура бюджета муниципального образования «поселок </a:t>
            </a:r>
            <a:r>
              <a:rPr lang="ru-RU" sz="1600" dirty="0" err="1" smtClean="0">
                <a:solidFill>
                  <a:srgbClr val="1818D2"/>
                </a:solidFill>
                <a:latin typeface="Georgia" pitchFamily="18" charset="0"/>
              </a:rPr>
              <a:t>Олымский</a:t>
            </a: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» </a:t>
            </a:r>
            <a:r>
              <a:rPr lang="ru-RU" sz="1600" dirty="0" err="1" smtClean="0">
                <a:solidFill>
                  <a:srgbClr val="1818D2"/>
                </a:solidFill>
                <a:latin typeface="Georgia" pitchFamily="18" charset="0"/>
              </a:rPr>
              <a:t>Кастореского</a:t>
            </a: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 района Курской области в </a:t>
            </a: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2018 </a:t>
            </a: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годах (тыс.руб.)</a:t>
            </a:r>
          </a:p>
        </p:txBody>
      </p:sp>
      <p:graphicFrame>
        <p:nvGraphicFramePr>
          <p:cNvPr id="44080" name="Group 48"/>
          <p:cNvGraphicFramePr>
            <a:graphicFrameLocks noGrp="1"/>
          </p:cNvGraphicFramePr>
          <p:nvPr/>
        </p:nvGraphicFramePr>
        <p:xfrm>
          <a:off x="468313" y="692150"/>
          <a:ext cx="8497887" cy="9337040"/>
        </p:xfrm>
        <a:graphic>
          <a:graphicData uri="http://schemas.openxmlformats.org/drawingml/2006/table">
            <a:tbl>
              <a:tblPr/>
              <a:tblGrid>
                <a:gridCol w="6191250"/>
                <a:gridCol w="2306637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Показатель</a:t>
                      </a:r>
                    </a:p>
                  </a:txBody>
                  <a:tcPr marL="90000" marR="90000" marT="7344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2018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год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Расходы, всего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из них: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16 457,78980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6948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Расходы на реализацию муниципальных программ, в том числе: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9650,1658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01. Муниципальная программа «Развитие культуры»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2129,77949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04. Муниципальная программа «Управление муниципальным имуществом и земельными ресурсами»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248,500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05. Муниципальная программа «Энергосбережение и повышение энергетической эффективности в МО»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49,05551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07. Муниципальная программа  и «Обеспечение доступным и комфортным жильем и коммунальными услугами граждан мо «Поселок Олымский»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5795,07922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08.Муниципальная  программа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10,0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09.Муниципальная  программа «Развитие муниципальной службы»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3,810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11.Муниципальная программа«Развитие транспортной системы, обеспечение перевозки пассажиров в мо и безопасности дорожного движения»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131,77555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12.Муниципальная программа  «Профилактика правонарушений»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13.Муниципальная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24,54903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15.Муниципальная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программа «Развитие малого с среднего предпринимательства»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18.Муниципальная программа «Формирование городской среды»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Lucida Sans Unicode" pitchFamily="34" charset="0"/>
                          <a:cs typeface="Times New Roman" pitchFamily="18" charset="0"/>
                        </a:rPr>
                        <a:t>1257,617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Расходы на общегосударственные вопросы </a:t>
            </a:r>
            <a:b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sz="2000" dirty="0" smtClean="0">
                <a:solidFill>
                  <a:srgbClr val="DA102D"/>
                </a:solidFill>
              </a:rPr>
              <a:t>поселок </a:t>
            </a:r>
            <a:r>
              <a:rPr lang="ru-RU" sz="2000" dirty="0" err="1" smtClean="0">
                <a:solidFill>
                  <a:srgbClr val="DA102D"/>
                </a:solidFill>
              </a:rPr>
              <a:t>Олымский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»</a:t>
            </a:r>
            <a:r>
              <a:rPr lang="ru-RU" sz="2000" dirty="0" err="1" smtClean="0">
                <a:solidFill>
                  <a:srgbClr val="DA102D"/>
                </a:solidFill>
                <a:latin typeface="Georgia" pitchFamily="18" charset="0"/>
              </a:rPr>
              <a:t>Касторенского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 района </a:t>
            </a:r>
            <a:b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 </a:t>
            </a: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Курской </a:t>
            </a: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области в 2018 году 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(</a:t>
            </a:r>
            <a:r>
              <a:rPr lang="ru-RU" sz="2000" smtClean="0">
                <a:solidFill>
                  <a:srgbClr val="DA102D"/>
                </a:solidFill>
                <a:latin typeface="Georgia" pitchFamily="18" charset="0"/>
              </a:rPr>
              <a:t>тыс.руб.)</a:t>
            </a:r>
            <a:endParaRPr lang="ru-RU" sz="2000" dirty="0" smtClean="0">
              <a:solidFill>
                <a:srgbClr val="DA102D"/>
              </a:solidFill>
              <a:latin typeface="Georgia" pitchFamily="18" charset="0"/>
            </a:endParaRPr>
          </a:p>
        </p:txBody>
      </p:sp>
      <p:graphicFrame>
        <p:nvGraphicFramePr>
          <p:cNvPr id="46107" name="Group 27"/>
          <p:cNvGraphicFramePr>
            <a:graphicFrameLocks noGrp="1"/>
          </p:cNvGraphicFramePr>
          <p:nvPr/>
        </p:nvGraphicFramePr>
        <p:xfrm>
          <a:off x="457200" y="1600200"/>
          <a:ext cx="8231188" cy="5485079"/>
        </p:xfrm>
        <a:graphic>
          <a:graphicData uri="http://schemas.openxmlformats.org/drawingml/2006/table">
            <a:tbl>
              <a:tblPr/>
              <a:tblGrid>
                <a:gridCol w="4979988"/>
                <a:gridCol w="325120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Показатель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2018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Общегосударственные вопросы, всего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6654,008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Обеспечение функционирования главы муниципального образования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642,98732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/>
                        <a:cs typeface="Microsoft YaHei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Функционирование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1495,65926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Обеспечение деятельности администрации муниципального образования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3954,45927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Другие общегосударственные вопросы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/>
                          <a:cs typeface="Microsoft YaHei"/>
                        </a:rPr>
                        <a:t>483,07715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/>
                        <a:cs typeface="Microsoft YaHei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443</Words>
  <PresentationFormat>Экран (4:3)</PresentationFormat>
  <Paragraphs>122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Исполнение бюджета     муниципального образования «поселок Олымский»  Касторенского района Курской области 3а 2018 год</vt:lpstr>
      <vt:lpstr>  Муниципальный бюджет – это форма  образования и расходования денежных средств, предназначенных для финансового обеспечения задач и функций органов местного самоуправления  </vt:lpstr>
      <vt:lpstr>Составление бюджета основывается на: </vt:lpstr>
      <vt:lpstr>Основные параметры бюджета  муниципального образования  «поселок Олымский»Касторенского района Курской области в 2018 году</vt:lpstr>
      <vt:lpstr>Слайд 5</vt:lpstr>
      <vt:lpstr>Расходы бюджета муниципального образования «поселок Олымский» Касторенского района Курской области в 2018 году          (тыс.руб.)</vt:lpstr>
      <vt:lpstr>«Программная» структура бюджета муниципального образования «поселок Олымский» Кастореского района Курской области в 2018 годах (тыс.руб.)</vt:lpstr>
      <vt:lpstr>Расходы на общегосударственные вопросы  муниципального образования «поселок Олымский»Касторенского района   Курской области в 2018 году (тыс.руб.)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муниципального образования «Стакановский сельсовет» Черемисиновского района Курской области на 2015 год  и на плановый период  2016 и 2017 годов</dc:title>
  <dc:creator>Admin</dc:creator>
  <cp:lastModifiedBy>Free</cp:lastModifiedBy>
  <cp:revision>46</cp:revision>
  <cp:lastPrinted>1601-01-01T00:00:00Z</cp:lastPrinted>
  <dcterms:created xsi:type="dcterms:W3CDTF">2014-12-29T18:34:03Z</dcterms:created>
  <dcterms:modified xsi:type="dcterms:W3CDTF">2019-05-14T11:50:19Z</dcterms:modified>
</cp:coreProperties>
</file>