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2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 autoAdjust="0"/>
    <p:restoredTop sz="94783" autoAdjust="0"/>
  </p:normalViewPr>
  <p:slideViewPr>
    <p:cSldViewPr>
      <p:cViewPr>
        <p:scale>
          <a:sx n="76" d="100"/>
          <a:sy n="76" d="100"/>
        </p:scale>
        <p:origin x="-1800" y="-31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72" y="1062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40"/>
      <c:perspective val="0"/>
    </c:view3D>
    <c:plotArea>
      <c:layout>
        <c:manualLayout>
          <c:layoutTarget val="inner"/>
          <c:xMode val="edge"/>
          <c:yMode val="edge"/>
          <c:x val="7.2599531615925098E-2"/>
          <c:y val="0.28969957081545078"/>
          <c:w val="0.57611241217798592"/>
          <c:h val="0.418454935622317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42329">
              <a:solidFill>
                <a:schemeClr val="tx1"/>
              </a:solidFill>
              <a:prstDash val="solid"/>
            </a:ln>
          </c:spPr>
          <c:explosion val="10"/>
          <c:dPt>
            <c:idx val="0"/>
            <c:spPr>
              <a:gradFill rotWithShape="0">
                <a:gsLst>
                  <a:gs pos="0">
                    <a:srgbClr val="FFFFFF"/>
                  </a:gs>
                  <a:gs pos="100000">
                    <a:srgbClr val="000080"/>
                  </a:gs>
                </a:gsLst>
                <a:path path="rect">
                  <a:fillToRect l="50000" t="50000" r="50000" b="50000"/>
                </a:path>
              </a:gradFill>
              <a:ln w="42329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42329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gradFill rotWithShape="0">
                <a:gsLst>
                  <a:gs pos="0">
                    <a:srgbClr val="FF99CC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42329">
                <a:solidFill>
                  <a:schemeClr val="tx1"/>
                </a:solidFill>
                <a:prstDash val="solid"/>
              </a:ln>
            </c:spPr>
          </c:dPt>
          <c:dLbls>
            <c:numFmt formatCode="0.0%" sourceLinked="0"/>
            <c:spPr>
              <a:noFill/>
              <a:ln w="28219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НДФЛ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5323.7</c:v>
                </c:pt>
                <c:pt idx="1">
                  <c:v>508.9</c:v>
                </c:pt>
                <c:pt idx="2">
                  <c:v>4527.1000000000004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4110">
              <a:solidFill>
                <a:schemeClr val="tx1"/>
              </a:solidFill>
              <a:prstDash val="solid"/>
            </a:ln>
          </c:spPr>
          <c:explosion val="10"/>
          <c:dPt>
            <c:idx val="0"/>
            <c:spPr>
              <a:solidFill>
                <a:schemeClr val="accent1"/>
              </a:solidFill>
              <a:ln w="1411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4110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8219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НДФЛ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dLbls>
          <c:showPercent val="1"/>
        </c:dLbls>
      </c:pie3DChart>
      <c:spPr>
        <a:noFill/>
        <a:ln w="1411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4355971896955531"/>
          <c:y val="0.17381974248927046"/>
          <c:w val="0.25292740046838397"/>
          <c:h val="0.7038626609442058"/>
        </c:manualLayout>
      </c:layout>
      <c:spPr>
        <a:noFill/>
        <a:ln w="3527">
          <a:solidFill>
            <a:schemeClr val="tx1"/>
          </a:solidFill>
          <a:prstDash val="solid"/>
        </a:ln>
      </c:spPr>
      <c:txPr>
        <a:bodyPr/>
        <a:lstStyle/>
        <a:p>
          <a:pPr>
            <a:defRPr sz="1222" b="1" i="0" u="none" strike="noStrike" baseline="0">
              <a:solidFill>
                <a:schemeClr val="tx1"/>
              </a:solidFill>
              <a:latin typeface="Georgia"/>
              <a:ea typeface="Georgia"/>
              <a:cs typeface="Georgia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20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ea typeface="Microsoft YaHei" charset="-122"/>
              <a:cs typeface="+mn-cs"/>
            </a:endParaRPr>
          </a:p>
        </p:txBody>
      </p:sp>
      <p:sp>
        <p:nvSpPr>
          <p:cNvPr id="2765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5" y="877888"/>
            <a:ext cx="4471988" cy="316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060450" y="4349750"/>
            <a:ext cx="4737100" cy="350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CB465-4298-41A5-B1FC-54BE09B6D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4DD93-0395-4B3C-B43B-5805D6B9C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83BA0-9C44-4FD8-8217-5ABAC4DFB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6125" y="1938338"/>
            <a:ext cx="3740150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8675" y="1938338"/>
            <a:ext cx="3741738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A2C66-EED6-44D6-81D4-9C3E62EE1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6213" y="635000"/>
            <a:ext cx="1951037" cy="5621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1513" y="635000"/>
            <a:ext cx="5702300" cy="5621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635000"/>
            <a:ext cx="7805737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46125" y="1938338"/>
            <a:ext cx="7634288" cy="4318000"/>
          </a:xfrm>
        </p:spPr>
        <p:txBody>
          <a:bodyPr/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635000"/>
            <a:ext cx="7805737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46125" y="1938338"/>
            <a:ext cx="7634288" cy="4318000"/>
          </a:xfrm>
        </p:spPr>
        <p:txBody>
          <a:bodyPr/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05909-3A26-4C30-A8E4-CBFD6E7F9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5F4A2-98A2-4F48-8675-F5B40C01A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0C0CC-4891-4622-B884-61F88768D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7BA35-FEE9-43F0-A340-61543E1A1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5FE86-0436-4AB5-99B2-ACDE38C51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17169-62E5-47FF-98D0-7E9542C30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1F415-D682-43E6-A032-C7A0CFEE2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2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06FF51AB-A62E-4136-8F8E-557F9D8F4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Microsoft YaHei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Microsoft YaHei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Microsoft YaHei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Microsoft YaHei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635000"/>
            <a:ext cx="7805737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6125" y="1938338"/>
            <a:ext cx="7634288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5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  <p:sldLayoutId id="2147483661" r:id="rId13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9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500">
          <a:solidFill>
            <a:srgbClr val="333333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333333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333333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333333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5976938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FF0000"/>
                </a:solidFill>
                <a:latin typeface="Georgia" pitchFamily="18" charset="0"/>
              </a:rPr>
              <a:t>Исполнение бюджета</a:t>
            </a:r>
            <a:br>
              <a:rPr lang="ru-RU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муниципального образования </a:t>
            </a:r>
            <a:r>
              <a:rPr lang="ru-RU" sz="4200" dirty="0" smtClean="0">
                <a:solidFill>
                  <a:srgbClr val="FF0000"/>
                </a:solidFill>
                <a:latin typeface="Georgia" pitchFamily="18" charset="0"/>
              </a:rPr>
              <a:t>«поселок </a:t>
            </a:r>
            <a:r>
              <a:rPr lang="ru-RU" sz="4200" dirty="0" err="1" smtClean="0">
                <a:solidFill>
                  <a:srgbClr val="FF0000"/>
                </a:solidFill>
                <a:latin typeface="Georgia" pitchFamily="18" charset="0"/>
              </a:rPr>
              <a:t>Олымский</a:t>
            </a:r>
            <a:r>
              <a:rPr lang="ru-RU" sz="4200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  </a:t>
            </a:r>
            <a:r>
              <a:rPr lang="ru-RU" sz="3600" dirty="0" err="1" smtClean="0">
                <a:solidFill>
                  <a:srgbClr val="FF0000"/>
                </a:solidFill>
                <a:latin typeface="Georgia" pitchFamily="18" charset="0"/>
              </a:rPr>
              <a:t>Касторенского</a:t>
            </a: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 района Курской области 3а </a:t>
            </a: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2020 </a:t>
            </a: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год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>Муниципальный бюджет – это форма</a:t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> образования и расходования денежных средств, предназначенных для финансового обеспечения задач и функций органов местного самоуправления</a:t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endParaRPr lang="ru-RU" sz="2200" smtClean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30724" name="AutoShape 3"/>
          <p:cNvSpPr>
            <a:spLocks noChangeArrowheads="1"/>
          </p:cNvSpPr>
          <p:nvPr/>
        </p:nvSpPr>
        <p:spPr bwMode="auto">
          <a:xfrm rot="-5400000">
            <a:off x="1004094" y="872332"/>
            <a:ext cx="2736850" cy="4392612"/>
          </a:xfrm>
          <a:prstGeom prst="horizontalScroll">
            <a:avLst>
              <a:gd name="adj" fmla="val 12500"/>
            </a:avLst>
          </a:prstGeom>
          <a:solidFill>
            <a:srgbClr val="EFC7E4">
              <a:alpha val="50195"/>
            </a:srgbClr>
          </a:solidFill>
          <a:ln w="38160" cap="sq">
            <a:solidFill>
              <a:srgbClr val="8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Доходы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поступающие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в бюджет денежные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средства в виде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налоговых , неналоговых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безвозмездных поступлений</a:t>
            </a:r>
          </a:p>
        </p:txBody>
      </p:sp>
      <p:sp>
        <p:nvSpPr>
          <p:cNvPr id="30725" name="AutoShape 4"/>
          <p:cNvSpPr>
            <a:spLocks noChangeArrowheads="1"/>
          </p:cNvSpPr>
          <p:nvPr/>
        </p:nvSpPr>
        <p:spPr bwMode="auto">
          <a:xfrm rot="-5400000">
            <a:off x="5432426" y="908050"/>
            <a:ext cx="2736850" cy="4321175"/>
          </a:xfrm>
          <a:prstGeom prst="horizontalScroll">
            <a:avLst>
              <a:gd name="adj" fmla="val 12500"/>
            </a:avLst>
          </a:prstGeom>
          <a:solidFill>
            <a:srgbClr val="ABBAFB">
              <a:alpha val="50195"/>
            </a:srgbClr>
          </a:solidFill>
          <a:ln w="38160" cap="sq">
            <a:solidFill>
              <a:srgbClr val="0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Расходы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денежные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средства, направляемые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на финансовое обеспечение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задач и функций органов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местного самоуправления</a:t>
            </a:r>
          </a:p>
        </p:txBody>
      </p:sp>
      <p:sp>
        <p:nvSpPr>
          <p:cNvPr id="30726" name="AutoShape 5"/>
          <p:cNvSpPr>
            <a:spLocks noChangeArrowheads="1"/>
          </p:cNvSpPr>
          <p:nvPr/>
        </p:nvSpPr>
        <p:spPr bwMode="auto">
          <a:xfrm>
            <a:off x="468313" y="4652963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F8BDA6">
              <a:alpha val="50195"/>
            </a:srgbClr>
          </a:solidFill>
          <a:ln w="38160" cap="sq">
            <a:solidFill>
              <a:srgbClr val="CC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Дефицит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превышение расходов бюджета над его доходами</a:t>
            </a:r>
          </a:p>
        </p:txBody>
      </p:sp>
      <p:sp>
        <p:nvSpPr>
          <p:cNvPr id="30727" name="AutoShape 6"/>
          <p:cNvSpPr>
            <a:spLocks noChangeArrowheads="1"/>
          </p:cNvSpPr>
          <p:nvPr/>
        </p:nvSpPr>
        <p:spPr bwMode="auto">
          <a:xfrm>
            <a:off x="468313" y="5661025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B4FAA4">
              <a:alpha val="50195"/>
            </a:srgbClr>
          </a:solidFill>
          <a:ln w="38160" cap="sq">
            <a:solidFill>
              <a:srgbClr val="00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Профицит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превышение доходов бюджета над его расходами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smtClean="0">
                <a:solidFill>
                  <a:srgbClr val="A50021"/>
                </a:solidFill>
                <a:latin typeface="Georgia" pitchFamily="18" charset="0"/>
              </a:rPr>
              <a:t>Составление бюджета основывается на:</a:t>
            </a:r>
            <a:r>
              <a:rPr lang="ru-RU" sz="2400" smtClean="0"/>
              <a:t> </a:t>
            </a:r>
          </a:p>
        </p:txBody>
      </p:sp>
      <p:sp>
        <p:nvSpPr>
          <p:cNvPr id="32772" name="AutoShape 3"/>
          <p:cNvSpPr>
            <a:spLocks noChangeArrowheads="1"/>
          </p:cNvSpPr>
          <p:nvPr/>
        </p:nvSpPr>
        <p:spPr bwMode="auto">
          <a:xfrm>
            <a:off x="0" y="1844675"/>
            <a:ext cx="4608513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Бюджетном послании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Президента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Российской Федерации</a:t>
            </a:r>
          </a:p>
        </p:txBody>
      </p:sp>
      <p:sp>
        <p:nvSpPr>
          <p:cNvPr id="32773" name="AutoShape 4"/>
          <p:cNvSpPr>
            <a:spLocks noChangeArrowheads="1"/>
          </p:cNvSpPr>
          <p:nvPr/>
        </p:nvSpPr>
        <p:spPr bwMode="auto">
          <a:xfrm>
            <a:off x="4572000" y="1844675"/>
            <a:ext cx="4572000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Основных направлениях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бюджетной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налоговой политики</a:t>
            </a:r>
          </a:p>
        </p:txBody>
      </p:sp>
      <p:sp>
        <p:nvSpPr>
          <p:cNvPr id="32774" name="AutoShape 5"/>
          <p:cNvSpPr>
            <a:spLocks noChangeArrowheads="1"/>
          </p:cNvSpPr>
          <p:nvPr/>
        </p:nvSpPr>
        <p:spPr bwMode="auto">
          <a:xfrm>
            <a:off x="4606925" y="4437063"/>
            <a:ext cx="4537075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Муниципальных программах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Администрации поселка Олымский</a:t>
            </a:r>
          </a:p>
        </p:txBody>
      </p:sp>
      <p:sp>
        <p:nvSpPr>
          <p:cNvPr id="32775" name="AutoShape 6"/>
          <p:cNvSpPr>
            <a:spLocks noChangeArrowheads="1"/>
          </p:cNvSpPr>
          <p:nvPr/>
        </p:nvSpPr>
        <p:spPr bwMode="auto">
          <a:xfrm>
            <a:off x="0" y="4437063"/>
            <a:ext cx="4572000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Прогнозе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социально-экономического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развития МО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«поселок Олымский»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80400" cy="1296988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Основные параметры бюджета </a:t>
            </a:r>
            <a:b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муниципального образования </a:t>
            </a:r>
            <a:b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«поселок </a:t>
            </a:r>
            <a:r>
              <a:rPr lang="ru-RU" sz="2400" dirty="0" err="1" smtClean="0">
                <a:solidFill>
                  <a:srgbClr val="DA102D"/>
                </a:solidFill>
                <a:latin typeface="Georgia" pitchFamily="18" charset="0"/>
              </a:rPr>
              <a:t>Олымский</a:t>
            </a: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»</a:t>
            </a:r>
            <a:r>
              <a:rPr lang="ru-RU" sz="2400" dirty="0" err="1" smtClean="0">
                <a:solidFill>
                  <a:srgbClr val="DA102D"/>
                </a:solidFill>
                <a:latin typeface="Georgia" pitchFamily="18" charset="0"/>
              </a:rPr>
              <a:t>Касторенского</a:t>
            </a: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 района Курской области в </a:t>
            </a: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2020 </a:t>
            </a:r>
            <a:r>
              <a:rPr lang="ru-RU" sz="2400" dirty="0" smtClean="0">
                <a:solidFill>
                  <a:srgbClr val="DA102D"/>
                </a:solidFill>
                <a:latin typeface="Georgia" pitchFamily="18" charset="0"/>
              </a:rPr>
              <a:t>год</a:t>
            </a:r>
          </a:p>
        </p:txBody>
      </p:sp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468313" y="2205038"/>
          <a:ext cx="8353425" cy="4252913"/>
        </p:xfrm>
        <a:graphic>
          <a:graphicData uri="http://schemas.openxmlformats.org/drawingml/2006/table">
            <a:tbl>
              <a:tblPr/>
              <a:tblGrid>
                <a:gridCol w="2670175"/>
                <a:gridCol w="1566862"/>
                <a:gridCol w="1560513"/>
                <a:gridCol w="2555875"/>
              </a:tblGrid>
              <a:tr h="7000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Наименование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2020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Доходы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(тыс. 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26 748,5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13112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В том числе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собственные доходы (тыс.рублей)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13 486,0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(тыс. 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25 805,3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Дефицит местного бюджета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0,0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Доходы бюджета муниципального образования «поселок </a:t>
            </a:r>
            <a:r>
              <a:rPr lang="ru-RU" sz="3000" b="1" i="1" dirty="0" err="1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Олымский</a:t>
            </a: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» на </a:t>
            </a:r>
            <a:r>
              <a:rPr lang="ru-RU" sz="3000" b="1" i="1" dirty="0" smtClean="0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2020 </a:t>
            </a:r>
            <a:r>
              <a:rPr lang="ru-RU" sz="3000" b="1" i="1" dirty="0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год</a:t>
            </a:r>
          </a:p>
        </p:txBody>
      </p:sp>
      <p:grpSp>
        <p:nvGrpSpPr>
          <p:cNvPr id="36868" name="Group 3"/>
          <p:cNvGrpSpPr>
            <a:grpSpLocks/>
          </p:cNvGrpSpPr>
          <p:nvPr/>
        </p:nvGrpSpPr>
        <p:grpSpPr bwMode="auto">
          <a:xfrm>
            <a:off x="179388" y="1844675"/>
            <a:ext cx="8458200" cy="4459288"/>
            <a:chOff x="113" y="1162"/>
            <a:chExt cx="5328" cy="2809"/>
          </a:xfrm>
        </p:grpSpPr>
        <p:cxnSp>
          <p:nvCxnSpPr>
            <p:cNvPr id="36869" name="AutoShape 4"/>
            <p:cNvCxnSpPr>
              <a:cxnSpLocks noChangeShapeType="1"/>
              <a:stCxn id="36877" idx="0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6870" name="AutoShape 5"/>
            <p:cNvCxnSpPr>
              <a:cxnSpLocks noChangeShapeType="1"/>
              <a:stCxn id="36876" idx="0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6871" name="AutoShape 6"/>
            <p:cNvCxnSpPr>
              <a:cxnSpLocks noChangeShapeType="1"/>
              <a:stCxn id="36875" idx="0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1978" y="1162"/>
              <a:ext cx="1597" cy="112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E9EFF">
                    <a:alpha val="48999"/>
                  </a:srgbClr>
                </a:gs>
                <a:gs pos="50000">
                  <a:srgbClr val="FFEBFA"/>
                </a:gs>
                <a:gs pos="100000">
                  <a:srgbClr val="5E9EFF">
                    <a:alpha val="48999"/>
                  </a:srgbClr>
                </a:gs>
              </a:gsLst>
              <a:lin ang="2700000" scaled="1"/>
            </a:gradFill>
            <a:ln w="50760" cap="sq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ru-RU" sz="22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Доходы (всего)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endParaRPr lang="ru-RU" sz="2200" b="1">
                <a:solidFill>
                  <a:srgbClr val="000066"/>
                </a:solidFill>
                <a:latin typeface="Georgia" pitchFamily="18" charset="0"/>
                <a:cs typeface="Lucida Sans Unicode" pitchFamily="34" charset="0"/>
              </a:endParaRPr>
            </a:p>
          </p:txBody>
        </p:sp>
        <p:sp>
          <p:nvSpPr>
            <p:cNvPr id="36875" name="AutoShape 8"/>
            <p:cNvSpPr>
              <a:spLocks noChangeArrowheads="1"/>
            </p:cNvSpPr>
            <p:nvPr/>
          </p:nvSpPr>
          <p:spPr bwMode="auto">
            <a:xfrm>
              <a:off x="113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323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Налоговые 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2000" b="1">
                <a:solidFill>
                  <a:srgbClr val="000066"/>
                </a:solidFill>
                <a:latin typeface="Georgia" pitchFamily="18" charset="0"/>
                <a:cs typeface="Lucida Sans Unicode" pitchFamily="34" charset="0"/>
              </a:endParaRPr>
            </a:p>
          </p:txBody>
        </p:sp>
        <p:sp>
          <p:nvSpPr>
            <p:cNvPr id="36876" name="AutoShape 9"/>
            <p:cNvSpPr>
              <a:spLocks noChangeArrowheads="1"/>
            </p:cNvSpPr>
            <p:nvPr/>
          </p:nvSpPr>
          <p:spPr bwMode="auto">
            <a:xfrm>
              <a:off x="1978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Неналоговые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 доход</a:t>
              </a:r>
            </a:p>
          </p:txBody>
        </p:sp>
        <p:sp>
          <p:nvSpPr>
            <p:cNvPr id="36877" name="AutoShape 10"/>
            <p:cNvSpPr>
              <a:spLocks noChangeArrowheads="1"/>
            </p:cNvSpPr>
            <p:nvPr/>
          </p:nvSpPr>
          <p:spPr bwMode="auto">
            <a:xfrm>
              <a:off x="3844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Безвозмездные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 поступлен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391554" cy="2524122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latin typeface="Georgia" pitchFamily="18" charset="0"/>
              </a:rPr>
              <a:t/>
            </a:r>
            <a:br>
              <a:rPr lang="ru-RU" sz="2400" dirty="0" smtClean="0">
                <a:latin typeface="Georgia" pitchFamily="18" charset="0"/>
              </a:rPr>
            </a:br>
            <a: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  <a:t>Структура налоговых и неналоговых (собственных) доходов бюджета</a:t>
            </a:r>
            <a:b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  <a:t> муниципального образования «поселок </a:t>
            </a:r>
            <a:r>
              <a:rPr lang="ru-RU" sz="2800" dirty="0" err="1" smtClean="0">
                <a:solidFill>
                  <a:srgbClr val="0033CC"/>
                </a:solidFill>
                <a:latin typeface="Georgia" pitchFamily="18" charset="0"/>
              </a:rPr>
              <a:t>Олымский</a:t>
            </a:r>
            <a: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  <a:t>» </a:t>
            </a:r>
            <a:b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  <a:t>на </a:t>
            </a:r>
            <a:r>
              <a:rPr lang="ru-RU" sz="2800" dirty="0" smtClean="0">
                <a:solidFill>
                  <a:srgbClr val="0033CC"/>
                </a:solidFill>
                <a:latin typeface="Georgia" pitchFamily="18" charset="0"/>
              </a:rPr>
              <a:t>2020год</a:t>
            </a:r>
            <a:endParaRPr lang="ru-RU" sz="2800" dirty="0" smtClean="0">
              <a:solidFill>
                <a:srgbClr val="0033CC"/>
              </a:solidFill>
              <a:latin typeface="Georgia" pitchFamily="18" charset="0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95946" y="2000240"/>
          <a:ext cx="8818371" cy="4857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Расходы бюджета муниципального образования «поселок </a:t>
            </a:r>
            <a:r>
              <a:rPr lang="ru-RU" sz="2000" dirty="0" err="1" smtClean="0">
                <a:solidFill>
                  <a:srgbClr val="DA102D"/>
                </a:solidFill>
                <a:latin typeface="Georgia" pitchFamily="18" charset="0"/>
              </a:rPr>
              <a:t>Олымский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» </a:t>
            </a:r>
            <a:r>
              <a:rPr lang="ru-RU" sz="2000" dirty="0" err="1" smtClean="0">
                <a:solidFill>
                  <a:srgbClr val="DA102D"/>
                </a:solidFill>
                <a:latin typeface="Georgia" pitchFamily="18" charset="0"/>
              </a:rPr>
              <a:t>Касторенского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 района Курской области в 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2020году 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(тыс.руб.)</a:t>
            </a:r>
          </a:p>
        </p:txBody>
      </p:sp>
      <p:graphicFrame>
        <p:nvGraphicFramePr>
          <p:cNvPr id="42029" name="Group 45"/>
          <p:cNvGraphicFramePr>
            <a:graphicFrameLocks noGrp="1"/>
          </p:cNvGraphicFramePr>
          <p:nvPr/>
        </p:nvGraphicFramePr>
        <p:xfrm>
          <a:off x="468313" y="1052513"/>
          <a:ext cx="8247091" cy="5662634"/>
        </p:xfrm>
        <a:graphic>
          <a:graphicData uri="http://schemas.openxmlformats.org/drawingml/2006/table">
            <a:tbl>
              <a:tblPr/>
              <a:tblGrid>
                <a:gridCol w="2202979"/>
                <a:gridCol w="6044112"/>
              </a:tblGrid>
              <a:tr h="4113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Показатели 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2020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год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41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2 299,3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62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5 386,1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217,1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Национальная безопасность 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33,4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15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Дорожное хозяйство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890,2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46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73,3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0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14 368,5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30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0,00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7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2 537,2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0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Физическая культура и спорт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0,0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17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25 805,2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dirty="0" smtClean="0">
                <a:solidFill>
                  <a:srgbClr val="1818D2"/>
                </a:solidFill>
                <a:latin typeface="Georgia" pitchFamily="18" charset="0"/>
              </a:rPr>
              <a:t>«Программная» структура бюджета муниципального образования «поселок </a:t>
            </a:r>
            <a:r>
              <a:rPr lang="ru-RU" sz="1600" dirty="0" err="1" smtClean="0">
                <a:solidFill>
                  <a:srgbClr val="1818D2"/>
                </a:solidFill>
                <a:latin typeface="Georgia" pitchFamily="18" charset="0"/>
              </a:rPr>
              <a:t>Олымский</a:t>
            </a:r>
            <a:r>
              <a:rPr lang="ru-RU" sz="1600" dirty="0" smtClean="0">
                <a:solidFill>
                  <a:srgbClr val="1818D2"/>
                </a:solidFill>
                <a:latin typeface="Georgia" pitchFamily="18" charset="0"/>
              </a:rPr>
              <a:t>» </a:t>
            </a:r>
            <a:r>
              <a:rPr lang="ru-RU" sz="1600" dirty="0" err="1" smtClean="0">
                <a:solidFill>
                  <a:srgbClr val="1818D2"/>
                </a:solidFill>
                <a:latin typeface="Georgia" pitchFamily="18" charset="0"/>
              </a:rPr>
              <a:t>Кастореского</a:t>
            </a:r>
            <a:r>
              <a:rPr lang="ru-RU" sz="1600" dirty="0" smtClean="0">
                <a:solidFill>
                  <a:srgbClr val="1818D2"/>
                </a:solidFill>
                <a:latin typeface="Georgia" pitchFamily="18" charset="0"/>
              </a:rPr>
              <a:t> района Курской области в </a:t>
            </a:r>
            <a:r>
              <a:rPr lang="ru-RU" sz="1600" dirty="0" smtClean="0">
                <a:solidFill>
                  <a:srgbClr val="1818D2"/>
                </a:solidFill>
                <a:latin typeface="Georgia" pitchFamily="18" charset="0"/>
              </a:rPr>
              <a:t>2020годах </a:t>
            </a:r>
            <a:r>
              <a:rPr lang="ru-RU" sz="1600" dirty="0" smtClean="0">
                <a:solidFill>
                  <a:srgbClr val="1818D2"/>
                </a:solidFill>
                <a:latin typeface="Georgia" pitchFamily="18" charset="0"/>
              </a:rPr>
              <a:t>(тыс.руб.)</a:t>
            </a:r>
          </a:p>
        </p:txBody>
      </p:sp>
      <p:graphicFrame>
        <p:nvGraphicFramePr>
          <p:cNvPr id="44080" name="Group 48"/>
          <p:cNvGraphicFramePr>
            <a:graphicFrameLocks noGrp="1"/>
          </p:cNvGraphicFramePr>
          <p:nvPr/>
        </p:nvGraphicFramePr>
        <p:xfrm>
          <a:off x="571472" y="1067210"/>
          <a:ext cx="8394728" cy="8915244"/>
        </p:xfrm>
        <a:graphic>
          <a:graphicData uri="http://schemas.openxmlformats.org/drawingml/2006/table">
            <a:tbl>
              <a:tblPr/>
              <a:tblGrid>
                <a:gridCol w="6088091"/>
                <a:gridCol w="2306637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Показатель</a:t>
                      </a:r>
                    </a:p>
                  </a:txBody>
                  <a:tcPr marL="90000" marR="90000" marT="7344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2020год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Расходы, всего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из них: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25 805,2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6948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 на реализацию муниципальных программ, в том числе: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18 026,5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01. Муниципальная программа «Развитие культуры»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2 537,2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04. Муниципальная программа «Управление муниципальным имуществом и земельными ресурсами»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73,3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05. Муниципальная программа «Энергосбережение и повышение энергетической эффективности в МО»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0,0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07. Муниципальная программа  и «Обеспечение доступным и комфортным жильем и коммунальными услугами граждан мо «Поселок Олымский»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12 583,2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08.Муниципальная  программа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«Повышение эффективности работы с молодежью, организация отдыха и оздоровления детей, молодежи, развитие физической культуры и спорта»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0,0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09.Муниципальная  программа «Развитие муниципальной службы»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11.Муниципальная программа«Развитие транспортной системы, обеспечение перевозки пассажиров в мо и безопасности дорожного движения»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890,2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12.Муниципальная программа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«Социальная помощь населению»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123,9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13.Муниципальная программа «Защита населения и территории от чрезвычайных ситуаций, обеспечение пожарной безопасности и безопасности людей на водных объектах»</a:t>
                      </a: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33,4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15.Муниципальная программа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«Формирование комфортной городской среды в поселке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Олымский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Касторенского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 района Курской области на 2018-2024 годы»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Lucida Sans Unicode" pitchFamily="34" charset="0"/>
                          <a:cs typeface="Times New Roman" pitchFamily="18" charset="0"/>
                        </a:rPr>
                        <a:t>1 785,3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Lucida Sans Unicode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Расходы на общегосударственные вопросы </a:t>
            </a:r>
            <a:b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муниципального образования «</a:t>
            </a:r>
            <a:r>
              <a:rPr lang="ru-RU" sz="2000" dirty="0" smtClean="0">
                <a:solidFill>
                  <a:srgbClr val="DA102D"/>
                </a:solidFill>
              </a:rPr>
              <a:t>поселок </a:t>
            </a:r>
            <a:r>
              <a:rPr lang="ru-RU" sz="2000" dirty="0" err="1" smtClean="0">
                <a:solidFill>
                  <a:srgbClr val="DA102D"/>
                </a:solidFill>
              </a:rPr>
              <a:t>Олымский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»</a:t>
            </a:r>
            <a:r>
              <a:rPr lang="ru-RU" sz="2000" dirty="0" err="1" smtClean="0">
                <a:solidFill>
                  <a:srgbClr val="DA102D"/>
                </a:solidFill>
                <a:latin typeface="Georgia" pitchFamily="18" charset="0"/>
              </a:rPr>
              <a:t>Касторенского</a:t>
            </a: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 района </a:t>
            </a:r>
            <a:b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000" dirty="0" smtClean="0">
                <a:solidFill>
                  <a:srgbClr val="DA102D"/>
                </a:solidFill>
                <a:latin typeface="Georgia" pitchFamily="18" charset="0"/>
              </a:rPr>
              <a:t> Курской области (тыс.руб.)</a:t>
            </a:r>
          </a:p>
        </p:txBody>
      </p:sp>
      <p:graphicFrame>
        <p:nvGraphicFramePr>
          <p:cNvPr id="46107" name="Group 27"/>
          <p:cNvGraphicFramePr>
            <a:graphicFrameLocks noGrp="1"/>
          </p:cNvGraphicFramePr>
          <p:nvPr/>
        </p:nvGraphicFramePr>
        <p:xfrm>
          <a:off x="457200" y="1600200"/>
          <a:ext cx="8231188" cy="5485079"/>
        </p:xfrm>
        <a:graphic>
          <a:graphicData uri="http://schemas.openxmlformats.org/drawingml/2006/table">
            <a:tbl>
              <a:tblPr/>
              <a:tblGrid>
                <a:gridCol w="4979988"/>
                <a:gridCol w="3251200"/>
              </a:tblGrid>
              <a:tr h="749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Показатель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2020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Общегосударственные вопросы, всего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7 561,6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Обеспечение функционирования главы муниципального образования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516,2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Функционирование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1 611,5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Обеспечение деятельности администрации муниципального образования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4 933,3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Другие общегосударственные вопросы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500,6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454</Words>
  <PresentationFormat>Экран (4:3)</PresentationFormat>
  <Paragraphs>118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1_Тема Office</vt:lpstr>
      <vt:lpstr>Исполнение бюджета     муниципального образования «поселок Олымский»  Касторенского района Курской области 3а 2020 год</vt:lpstr>
      <vt:lpstr>  Муниципальный бюджет – это форма  образования и расходования денежных средств, предназначенных для финансового обеспечения задач и функций органов местного самоуправления  </vt:lpstr>
      <vt:lpstr>Составление бюджета основывается на: </vt:lpstr>
      <vt:lpstr>Основные параметры бюджета  муниципального образования  «поселок Олымский»Касторенского района Курской области в 2020 год</vt:lpstr>
      <vt:lpstr>Слайд 5</vt:lpstr>
      <vt:lpstr> Структура налоговых и неналоговых (собственных) доходов бюджета  муниципального образования «поселок Олымский»  на 2020год</vt:lpstr>
      <vt:lpstr>Расходы бюджета муниципального образования «поселок Олымский» Касторенского района Курской области в 2020году (тыс.руб.)</vt:lpstr>
      <vt:lpstr>«Программная» структура бюджета муниципального образования «поселок Олымский» Кастореского района Курской области в 2020годах (тыс.руб.)</vt:lpstr>
      <vt:lpstr>Расходы на общегосударственные вопросы  муниципального образования «поселок Олымский»Касторенского района   Курской области (тыс.руб.)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  муниципального образования «Стакановский сельсовет» Черемисиновского района Курской области на 2015 год  и на плановый период  2016 и 2017 годов</dc:title>
  <dc:creator>Admin</dc:creator>
  <cp:lastModifiedBy>Free</cp:lastModifiedBy>
  <cp:revision>49</cp:revision>
  <cp:lastPrinted>1601-01-01T00:00:00Z</cp:lastPrinted>
  <dcterms:created xsi:type="dcterms:W3CDTF">2014-12-29T18:34:03Z</dcterms:created>
  <dcterms:modified xsi:type="dcterms:W3CDTF">2021-04-19T09:00:44Z</dcterms:modified>
</cp:coreProperties>
</file>