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2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Microsoft YaHei"/>
        <a:cs typeface="Microsoft YaHei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/>
        <a:cs typeface="Microsoft YaHe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28" autoAdjust="0"/>
  </p:normalViewPr>
  <p:slideViewPr>
    <p:cSldViewPr>
      <p:cViewPr>
        <p:scale>
          <a:sx n="76" d="100"/>
          <a:sy n="76" d="100"/>
        </p:scale>
        <p:origin x="-1800" y="-3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ea typeface="Microsoft YaHei" charset="-122"/>
              <a:cs typeface="+mn-cs"/>
            </a:endParaRPr>
          </a:p>
        </p:txBody>
      </p:sp>
      <p:sp>
        <p:nvSpPr>
          <p:cNvPr id="2765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5" y="877888"/>
            <a:ext cx="4471988" cy="3162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060450" y="4349750"/>
            <a:ext cx="4737100" cy="350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58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30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465C8-3764-49B1-90B4-A44F3EB27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91C2D-DC5C-4F02-B377-E2503E816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E6B30-7C7A-489A-B02F-1CB0AE0EA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6125" y="1938338"/>
            <a:ext cx="3740150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8675" y="1938338"/>
            <a:ext cx="3741738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07FB3-AAAA-4A84-A31F-FF74129ED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26213" y="635000"/>
            <a:ext cx="1951037" cy="5621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1513" y="635000"/>
            <a:ext cx="5702300" cy="5621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635000"/>
            <a:ext cx="7805737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46125" y="1938338"/>
            <a:ext cx="7634288" cy="4318000"/>
          </a:xfrm>
        </p:spPr>
        <p:txBody>
          <a:bodyPr/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635000"/>
            <a:ext cx="7805737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746125" y="1938338"/>
            <a:ext cx="7634288" cy="4318000"/>
          </a:xfrm>
        </p:spPr>
        <p:txBody>
          <a:bodyPr/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7174B-B308-4092-A7E8-BFEFCB714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194157-E9F7-4D5D-90CC-34BE8C9AE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17627-2DE3-4391-8FDD-93601F7C2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92CAD-D9CD-4824-8448-561E60C07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58B49-A0DB-45DC-A97E-60A9A13E6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3E2E3-95B1-4774-9C86-07D9D311B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D6521-9006-458F-B05F-CF5FD65D2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2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Microsoft YaHei" charset="-122"/>
                <a:cs typeface="+mn-cs"/>
              </a:defRPr>
            </a:lvl1pPr>
          </a:lstStyle>
          <a:p>
            <a:pPr>
              <a:defRPr/>
            </a:pPr>
            <a:fld id="{C2CAA595-3DFF-42D1-B252-B46E67D2E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Microsoft YaHei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charset="-122"/>
          <a:cs typeface="Microsoft YaHei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icrosoft YaHei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Microsoft YaHei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Microsoft YaHei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Microsoft YaHei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Microsoft YaHei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635000"/>
            <a:ext cx="7805737" cy="1141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6125" y="1938338"/>
            <a:ext cx="7634288" cy="431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5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  <p:sldLayoutId id="2147483661" r:id="rId13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100" b="1" i="1">
          <a:solidFill>
            <a:srgbClr val="99284C"/>
          </a:solidFill>
          <a:latin typeface="Arial" charset="0"/>
          <a:ea typeface="Lucida Sans Unicode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9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500">
          <a:solidFill>
            <a:srgbClr val="333333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•"/>
        <a:defRPr sz="2200">
          <a:solidFill>
            <a:srgbClr val="333333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333333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333333"/>
          </a:solidFill>
          <a:latin typeface="+mn-lt"/>
          <a:ea typeface="+mn-ea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333333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5976938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mtClean="0">
                <a:solidFill>
                  <a:srgbClr val="FF0000"/>
                </a:solidFill>
                <a:latin typeface="Georgia" pitchFamily="18" charset="0"/>
              </a:rPr>
              <a:t>БЮДЖЕТ ДЛЯ ГРАЖДАН</a:t>
            </a:r>
            <a:br>
              <a:rPr lang="ru-RU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18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18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smtClean="0">
                <a:solidFill>
                  <a:srgbClr val="FF0000"/>
                </a:solidFill>
                <a:latin typeface="Georgia" pitchFamily="18" charset="0"/>
              </a:rPr>
              <a:t>муниципального образования </a:t>
            </a:r>
            <a:r>
              <a:rPr lang="ru-RU" sz="4200" smtClean="0">
                <a:solidFill>
                  <a:srgbClr val="FF0000"/>
                </a:solidFill>
                <a:latin typeface="Georgia" pitchFamily="18" charset="0"/>
              </a:rPr>
              <a:t>«поселок Олымский»</a:t>
            </a:r>
            <a:r>
              <a:rPr lang="ru-RU" sz="3600" smtClean="0">
                <a:solidFill>
                  <a:srgbClr val="FF0000"/>
                </a:solidFill>
                <a:latin typeface="Georgia" pitchFamily="18" charset="0"/>
              </a:rPr>
              <a:t>  Касторенского района Курской области на 2016 год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2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20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000066"/>
                </a:solidFill>
                <a:latin typeface="Georgia" pitchFamily="18" charset="0"/>
              </a:rPr>
              <a:t>Муниципальный бюджет – это форма</a:t>
            </a:r>
            <a:br>
              <a:rPr lang="ru-RU" sz="220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000066"/>
                </a:solidFill>
                <a:latin typeface="Georgia" pitchFamily="18" charset="0"/>
              </a:rPr>
              <a:t> образования и расходования денежных средств, предназначенных для финансового обеспечения задач и функций органов местного самоуправления</a:t>
            </a:r>
            <a:br>
              <a:rPr lang="ru-RU" sz="220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220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2200" smtClean="0">
                <a:solidFill>
                  <a:srgbClr val="000066"/>
                </a:solidFill>
                <a:latin typeface="Georgia" pitchFamily="18" charset="0"/>
              </a:rPr>
            </a:br>
            <a:endParaRPr lang="ru-RU" sz="2200" smtClean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30724" name="AutoShape 3"/>
          <p:cNvSpPr>
            <a:spLocks noChangeArrowheads="1"/>
          </p:cNvSpPr>
          <p:nvPr/>
        </p:nvSpPr>
        <p:spPr bwMode="auto">
          <a:xfrm rot="-5400000">
            <a:off x="1004094" y="872332"/>
            <a:ext cx="2736850" cy="4392612"/>
          </a:xfrm>
          <a:prstGeom prst="horizontalScroll">
            <a:avLst>
              <a:gd name="adj" fmla="val 12500"/>
            </a:avLst>
          </a:prstGeom>
          <a:solidFill>
            <a:srgbClr val="EFC7E4">
              <a:alpha val="50195"/>
            </a:srgbClr>
          </a:solidFill>
          <a:ln w="38160" cap="sq">
            <a:solidFill>
              <a:srgbClr val="800080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Доходы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поступающие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в бюджет денежные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средства в виде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налоговых , неналоговых и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безвозмездных поступлений</a:t>
            </a:r>
          </a:p>
        </p:txBody>
      </p:sp>
      <p:sp>
        <p:nvSpPr>
          <p:cNvPr id="30725" name="AutoShape 4"/>
          <p:cNvSpPr>
            <a:spLocks noChangeArrowheads="1"/>
          </p:cNvSpPr>
          <p:nvPr/>
        </p:nvSpPr>
        <p:spPr bwMode="auto">
          <a:xfrm rot="-5400000">
            <a:off x="5432426" y="908050"/>
            <a:ext cx="2736850" cy="4321175"/>
          </a:xfrm>
          <a:prstGeom prst="horizontalScroll">
            <a:avLst>
              <a:gd name="adj" fmla="val 12500"/>
            </a:avLst>
          </a:prstGeom>
          <a:solidFill>
            <a:srgbClr val="ABBAFB">
              <a:alpha val="50195"/>
            </a:srgbClr>
          </a:solidFill>
          <a:ln w="38160" cap="sq">
            <a:solidFill>
              <a:srgbClr val="000080"/>
            </a:solidFill>
            <a:miter lim="800000"/>
            <a:headEnd/>
            <a:tailEnd/>
          </a:ln>
        </p:spPr>
        <p:txBody>
          <a:bodyPr vert="eaVert"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Расходы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денежные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средства, направляемые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на финансовое обеспечение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задач и функций органов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местного самоуправления</a:t>
            </a:r>
          </a:p>
        </p:txBody>
      </p:sp>
      <p:sp>
        <p:nvSpPr>
          <p:cNvPr id="30726" name="AutoShape 5"/>
          <p:cNvSpPr>
            <a:spLocks noChangeArrowheads="1"/>
          </p:cNvSpPr>
          <p:nvPr/>
        </p:nvSpPr>
        <p:spPr bwMode="auto">
          <a:xfrm>
            <a:off x="468313" y="4652963"/>
            <a:ext cx="8353425" cy="863600"/>
          </a:xfrm>
          <a:prstGeom prst="horizontalScroll">
            <a:avLst>
              <a:gd name="adj" fmla="val 12500"/>
            </a:avLst>
          </a:prstGeom>
          <a:solidFill>
            <a:srgbClr val="F8BDA6">
              <a:alpha val="50195"/>
            </a:srgbClr>
          </a:solidFill>
          <a:ln w="38160" cap="sq">
            <a:solidFill>
              <a:srgbClr val="CC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Дефицит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превышение расходов бюджета над его доходами</a:t>
            </a:r>
          </a:p>
        </p:txBody>
      </p:sp>
      <p:sp>
        <p:nvSpPr>
          <p:cNvPr id="30727" name="AutoShape 6"/>
          <p:cNvSpPr>
            <a:spLocks noChangeArrowheads="1"/>
          </p:cNvSpPr>
          <p:nvPr/>
        </p:nvSpPr>
        <p:spPr bwMode="auto">
          <a:xfrm>
            <a:off x="468313" y="5661025"/>
            <a:ext cx="8353425" cy="863600"/>
          </a:xfrm>
          <a:prstGeom prst="horizontalScroll">
            <a:avLst>
              <a:gd name="adj" fmla="val 12500"/>
            </a:avLst>
          </a:prstGeom>
          <a:solidFill>
            <a:srgbClr val="B4FAA4">
              <a:alpha val="50195"/>
            </a:srgbClr>
          </a:solidFill>
          <a:ln w="38160" cap="sq">
            <a:solidFill>
              <a:srgbClr val="0033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700" b="1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Профицит бюджета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Lucida Sans Unicode" pitchFamily="34" charset="0"/>
              </a:rPr>
              <a:t> – превышение доходов бюджета над его расходами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 smtClean="0">
                <a:solidFill>
                  <a:srgbClr val="A50021"/>
                </a:solidFill>
                <a:latin typeface="Georgia" pitchFamily="18" charset="0"/>
              </a:rPr>
              <a:t>Составление бюджета основывается на:</a:t>
            </a:r>
            <a:r>
              <a:rPr lang="ru-RU" sz="2400" smtClean="0"/>
              <a:t> </a:t>
            </a:r>
          </a:p>
        </p:txBody>
      </p:sp>
      <p:sp>
        <p:nvSpPr>
          <p:cNvPr id="32772" name="AutoShape 3"/>
          <p:cNvSpPr>
            <a:spLocks noChangeArrowheads="1"/>
          </p:cNvSpPr>
          <p:nvPr/>
        </p:nvSpPr>
        <p:spPr bwMode="auto">
          <a:xfrm>
            <a:off x="0" y="1844675"/>
            <a:ext cx="4608513" cy="2160588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Бюджетном послании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 Президента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Российской Федерации</a:t>
            </a:r>
          </a:p>
        </p:txBody>
      </p:sp>
      <p:sp>
        <p:nvSpPr>
          <p:cNvPr id="32773" name="AutoShape 4"/>
          <p:cNvSpPr>
            <a:spLocks noChangeArrowheads="1"/>
          </p:cNvSpPr>
          <p:nvPr/>
        </p:nvSpPr>
        <p:spPr bwMode="auto">
          <a:xfrm>
            <a:off x="4572000" y="1844675"/>
            <a:ext cx="4572000" cy="2160588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Основных направлениях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 бюджетной и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налоговой политики</a:t>
            </a:r>
          </a:p>
        </p:txBody>
      </p:sp>
      <p:sp>
        <p:nvSpPr>
          <p:cNvPr id="32774" name="AutoShape 5"/>
          <p:cNvSpPr>
            <a:spLocks noChangeArrowheads="1"/>
          </p:cNvSpPr>
          <p:nvPr/>
        </p:nvSpPr>
        <p:spPr bwMode="auto">
          <a:xfrm>
            <a:off x="4606925" y="4437063"/>
            <a:ext cx="4537075" cy="2160587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Муниципальных программах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Администрации поселка Олымский</a:t>
            </a:r>
          </a:p>
        </p:txBody>
      </p:sp>
      <p:sp>
        <p:nvSpPr>
          <p:cNvPr id="32775" name="AutoShape 6"/>
          <p:cNvSpPr>
            <a:spLocks noChangeArrowheads="1"/>
          </p:cNvSpPr>
          <p:nvPr/>
        </p:nvSpPr>
        <p:spPr bwMode="auto">
          <a:xfrm>
            <a:off x="0" y="4437063"/>
            <a:ext cx="4572000" cy="2160587"/>
          </a:xfrm>
          <a:prstGeom prst="ellipseRibbon">
            <a:avLst>
              <a:gd name="adj1" fmla="val 25000"/>
              <a:gd name="adj2" fmla="val 75000"/>
              <a:gd name="adj3" fmla="val 12500"/>
            </a:avLst>
          </a:prstGeom>
          <a:blipFill dpi="0" rotWithShape="0">
            <a:blip r:embed="rId4">
              <a:alphaModFix amt="49000"/>
            </a:blip>
            <a:srcRect/>
            <a:tile tx="0" ty="0" sx="100000" sy="100000" flip="none" algn="tl"/>
          </a:blipFill>
          <a:ln w="38160" cap="sq">
            <a:solidFill>
              <a:srgbClr val="333399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Прогнозе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социально-экономического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 развития МО </a:t>
            </a: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0066"/>
                </a:solidFill>
                <a:latin typeface="Georgia" pitchFamily="18" charset="0"/>
                <a:cs typeface="Lucida Sans Unicode" pitchFamily="34" charset="0"/>
              </a:rPr>
              <a:t>«поселок Олымский»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80400" cy="1296988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smtClean="0">
                <a:solidFill>
                  <a:srgbClr val="DA102D"/>
                </a:solidFill>
                <a:latin typeface="Georgia" pitchFamily="18" charset="0"/>
              </a:rPr>
              <a:t>Основные параметры бюджета </a:t>
            </a:r>
            <a:br>
              <a:rPr lang="ru-RU" sz="240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400" smtClean="0">
                <a:solidFill>
                  <a:srgbClr val="DA102D"/>
                </a:solidFill>
                <a:latin typeface="Georgia" pitchFamily="18" charset="0"/>
              </a:rPr>
              <a:t>муниципального образования </a:t>
            </a:r>
            <a:br>
              <a:rPr lang="ru-RU" sz="240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400" smtClean="0">
                <a:solidFill>
                  <a:srgbClr val="DA102D"/>
                </a:solidFill>
                <a:latin typeface="Georgia" pitchFamily="18" charset="0"/>
              </a:rPr>
              <a:t>«поселок Олымский»Касторенского района Курской области на 2016 год</a:t>
            </a:r>
          </a:p>
        </p:txBody>
      </p:sp>
      <p:graphicFrame>
        <p:nvGraphicFramePr>
          <p:cNvPr id="7171" name="Group 3"/>
          <p:cNvGraphicFramePr>
            <a:graphicFrameLocks noGrp="1"/>
          </p:cNvGraphicFramePr>
          <p:nvPr/>
        </p:nvGraphicFramePr>
        <p:xfrm>
          <a:off x="468313" y="2205038"/>
          <a:ext cx="8353425" cy="4252912"/>
        </p:xfrm>
        <a:graphic>
          <a:graphicData uri="http://schemas.openxmlformats.org/drawingml/2006/table">
            <a:tbl>
              <a:tblPr/>
              <a:tblGrid>
                <a:gridCol w="2670175"/>
                <a:gridCol w="1566862"/>
                <a:gridCol w="1560513"/>
                <a:gridCol w="2555875"/>
              </a:tblGrid>
              <a:tr h="7000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Наименование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2016 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Доходы – всего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(тыс. 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10617,8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13112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В том числе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собственные доходы (тыс.рублей)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9815,7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Расходы – всего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(тыс. рублей)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10617,8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  <a:tr h="6731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75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Дефицит местного бюджета</a:t>
                      </a:r>
                    </a:p>
                  </a:txBody>
                  <a:tcPr marL="90000" marR="90000" marT="8262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0,0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333399"/>
                        </a:gs>
                        <a:gs pos="50000">
                          <a:srgbClr val="BBE0E3"/>
                        </a:gs>
                        <a:gs pos="100000">
                          <a:srgbClr val="333399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000" b="1" i="1">
                <a:solidFill>
                  <a:srgbClr val="C61E0C"/>
                </a:solidFill>
                <a:latin typeface="Georgia" pitchFamily="18" charset="0"/>
                <a:cs typeface="Lucida Sans Unicode" pitchFamily="34" charset="0"/>
              </a:rPr>
              <a:t>Доходы бюджета муниципального образования «поселок Олымский» на 2016 год</a:t>
            </a:r>
          </a:p>
        </p:txBody>
      </p:sp>
      <p:grpSp>
        <p:nvGrpSpPr>
          <p:cNvPr id="36868" name="Group 3"/>
          <p:cNvGrpSpPr>
            <a:grpSpLocks/>
          </p:cNvGrpSpPr>
          <p:nvPr/>
        </p:nvGrpSpPr>
        <p:grpSpPr bwMode="auto">
          <a:xfrm>
            <a:off x="179388" y="1844675"/>
            <a:ext cx="8458200" cy="4459288"/>
            <a:chOff x="113" y="1162"/>
            <a:chExt cx="5328" cy="2809"/>
          </a:xfrm>
        </p:grpSpPr>
        <p:cxnSp>
          <p:nvCxnSpPr>
            <p:cNvPr id="36869" name="AutoShape 4"/>
            <p:cNvCxnSpPr>
              <a:cxnSpLocks noChangeShapeType="1"/>
              <a:stCxn id="36877" idx="0"/>
            </p:cNvCxnSpPr>
            <p:nvPr/>
          </p:nvCxnSpPr>
          <p:spPr bwMode="auto">
            <a:xfrm rot="16200000" flipV="1">
              <a:off x="3427" y="1633"/>
              <a:ext cx="565" cy="1867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6870" name="AutoShape 5"/>
            <p:cNvCxnSpPr>
              <a:cxnSpLocks noChangeShapeType="1"/>
              <a:stCxn id="36876" idx="0"/>
            </p:cNvCxnSpPr>
            <p:nvPr/>
          </p:nvCxnSpPr>
          <p:spPr bwMode="auto">
            <a:xfrm rot="16200000" flipV="1">
              <a:off x="2494" y="2567"/>
              <a:ext cx="565" cy="0"/>
            </a:xfrm>
            <a:prstGeom prst="bentConnector2">
              <a:avLst/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6871" name="AutoShape 6"/>
            <p:cNvCxnSpPr>
              <a:cxnSpLocks noChangeShapeType="1"/>
              <a:stCxn id="36875" idx="0"/>
            </p:cNvCxnSpPr>
            <p:nvPr/>
          </p:nvCxnSpPr>
          <p:spPr bwMode="auto">
            <a:xfrm rot="-5400000">
              <a:off x="1561" y="1635"/>
              <a:ext cx="565" cy="1864"/>
            </a:xfrm>
            <a:prstGeom prst="bentConnector3">
              <a:avLst>
                <a:gd name="adj1" fmla="val 49778"/>
              </a:avLst>
            </a:prstGeom>
            <a:noFill/>
            <a:ln w="28440" cap="sq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8199" name="AutoShape 7"/>
            <p:cNvSpPr>
              <a:spLocks noChangeArrowheads="1"/>
            </p:cNvSpPr>
            <p:nvPr/>
          </p:nvSpPr>
          <p:spPr bwMode="auto">
            <a:xfrm>
              <a:off x="1978" y="1162"/>
              <a:ext cx="1597" cy="112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5E9EFF">
                    <a:alpha val="48999"/>
                  </a:srgbClr>
                </a:gs>
                <a:gs pos="50000">
                  <a:srgbClr val="FFEBFA"/>
                </a:gs>
                <a:gs pos="100000">
                  <a:srgbClr val="5E9EFF">
                    <a:alpha val="48999"/>
                  </a:srgbClr>
                </a:gs>
              </a:gsLst>
              <a:lin ang="2700000" scaled="1"/>
            </a:gradFill>
            <a:ln w="50760" cap="sq">
              <a:solidFill>
                <a:srgbClr val="00008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r>
                <a:rPr lang="ru-RU" sz="22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Доходы (всего)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endParaRPr lang="ru-RU" sz="2200" b="1">
                <a:solidFill>
                  <a:srgbClr val="000066"/>
                </a:solidFill>
                <a:latin typeface="Georgia" pitchFamily="18" charset="0"/>
                <a:cs typeface="Lucida Sans Unicode" pitchFamily="34" charset="0"/>
              </a:endParaRPr>
            </a:p>
          </p:txBody>
        </p:sp>
        <p:sp>
          <p:nvSpPr>
            <p:cNvPr id="36875" name="AutoShape 8"/>
            <p:cNvSpPr>
              <a:spLocks noChangeArrowheads="1"/>
            </p:cNvSpPr>
            <p:nvPr/>
          </p:nvSpPr>
          <p:spPr bwMode="auto">
            <a:xfrm>
              <a:off x="113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323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Налоговые 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Доходы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2000" b="1">
                <a:solidFill>
                  <a:srgbClr val="000066"/>
                </a:solidFill>
                <a:latin typeface="Georgia" pitchFamily="18" charset="0"/>
                <a:cs typeface="Lucida Sans Unicode" pitchFamily="34" charset="0"/>
              </a:endParaRPr>
            </a:p>
          </p:txBody>
        </p:sp>
        <p:sp>
          <p:nvSpPr>
            <p:cNvPr id="36876" name="AutoShape 9"/>
            <p:cNvSpPr>
              <a:spLocks noChangeArrowheads="1"/>
            </p:cNvSpPr>
            <p:nvPr/>
          </p:nvSpPr>
          <p:spPr bwMode="auto">
            <a:xfrm>
              <a:off x="1978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Неналоговые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 доход</a:t>
              </a:r>
            </a:p>
          </p:txBody>
        </p:sp>
        <p:sp>
          <p:nvSpPr>
            <p:cNvPr id="36877" name="AutoShape 10"/>
            <p:cNvSpPr>
              <a:spLocks noChangeArrowheads="1"/>
            </p:cNvSpPr>
            <p:nvPr/>
          </p:nvSpPr>
          <p:spPr bwMode="auto">
            <a:xfrm>
              <a:off x="3844" y="2849"/>
              <a:ext cx="1597" cy="1122"/>
            </a:xfrm>
            <a:prstGeom prst="roundRect">
              <a:avLst>
                <a:gd name="adj" fmla="val 16667"/>
              </a:avLst>
            </a:prstGeom>
            <a:blipFill dpi="0" rotWithShape="0">
              <a:blip r:embed="rId4">
                <a:alphaModFix amt="50000"/>
              </a:blip>
              <a:srcRect/>
              <a:tile tx="0" ty="0" sx="100000" sy="100000" flip="none" algn="tl"/>
            </a:blipFill>
            <a:ln w="44280" cap="sq">
              <a:solidFill>
                <a:srgbClr val="690AC8"/>
              </a:solidFill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Безвозмездные</a:t>
              </a:r>
            </a:p>
            <a:p>
              <a:pPr algn="ctr">
                <a:buSzPct val="100000"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>
                  <a:solidFill>
                    <a:srgbClr val="000066"/>
                  </a:solidFill>
                  <a:latin typeface="Georgia" pitchFamily="18" charset="0"/>
                  <a:cs typeface="Lucida Sans Unicode" pitchFamily="34" charset="0"/>
                </a:rPr>
                <a:t> поступлен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smtClean="0">
                <a:latin typeface="Georgia" pitchFamily="18" charset="0"/>
              </a:rPr>
              <a:t/>
            </a:r>
            <a:br>
              <a:rPr lang="ru-RU" sz="2400" smtClean="0">
                <a:latin typeface="Georgia" pitchFamily="18" charset="0"/>
              </a:rPr>
            </a:br>
            <a:r>
              <a:rPr lang="ru-RU" sz="2800" smtClean="0">
                <a:solidFill>
                  <a:srgbClr val="0033CC"/>
                </a:solidFill>
                <a:latin typeface="Georgia" pitchFamily="18" charset="0"/>
              </a:rPr>
              <a:t>Структура налоговых и неналоговых (собственных) доходов бюджета</a:t>
            </a:r>
            <a:br>
              <a:rPr lang="ru-RU" sz="2800" smtClean="0">
                <a:solidFill>
                  <a:srgbClr val="0033CC"/>
                </a:solidFill>
                <a:latin typeface="Georgia" pitchFamily="18" charset="0"/>
              </a:rPr>
            </a:br>
            <a:r>
              <a:rPr lang="ru-RU" sz="2800" smtClean="0">
                <a:solidFill>
                  <a:srgbClr val="0033CC"/>
                </a:solidFill>
                <a:latin typeface="Georgia" pitchFamily="18" charset="0"/>
              </a:rPr>
              <a:t> муниципального образования «поселок Олымский» </a:t>
            </a:r>
            <a:br>
              <a:rPr lang="ru-RU" sz="2800" smtClean="0">
                <a:solidFill>
                  <a:srgbClr val="0033CC"/>
                </a:solidFill>
                <a:latin typeface="Georgia" pitchFamily="18" charset="0"/>
              </a:rPr>
            </a:br>
            <a:r>
              <a:rPr lang="ru-RU" sz="2800" smtClean="0">
                <a:solidFill>
                  <a:srgbClr val="0033CC"/>
                </a:solidFill>
                <a:latin typeface="Georgia" pitchFamily="18" charset="0"/>
              </a:rPr>
              <a:t>на 2016 год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0" y="1344613"/>
          <a:ext cx="9144000" cy="5037137"/>
        </p:xfrm>
        <a:graphic>
          <a:graphicData uri="http://schemas.openxmlformats.org/presentationml/2006/ole">
            <p:oleObj spid="_x0000_s1026" name="Диаграмма" r:id="rId5" imgW="8229600" imgH="4533900" progId="MSGraph.Chart.8">
              <p:embed followColorScheme="full"/>
            </p:oleObj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smtClean="0">
                <a:solidFill>
                  <a:srgbClr val="DA102D"/>
                </a:solidFill>
                <a:latin typeface="Georgia" pitchFamily="18" charset="0"/>
              </a:rPr>
              <a:t>Расходы бюджета муниципального образования «поселок Олымский» Касторенского района Курской области на 2016 год (тыс.руб.)</a:t>
            </a:r>
          </a:p>
        </p:txBody>
      </p:sp>
      <p:graphicFrame>
        <p:nvGraphicFramePr>
          <p:cNvPr id="42038" name="Group 54"/>
          <p:cNvGraphicFramePr>
            <a:graphicFrameLocks noGrp="1"/>
          </p:cNvGraphicFramePr>
          <p:nvPr/>
        </p:nvGraphicFramePr>
        <p:xfrm>
          <a:off x="468313" y="1052513"/>
          <a:ext cx="8135937" cy="5734050"/>
        </p:xfrm>
        <a:graphic>
          <a:graphicData uri="http://schemas.openxmlformats.org/drawingml/2006/table">
            <a:tbl>
              <a:tblPr/>
              <a:tblGrid>
                <a:gridCol w="2173287"/>
                <a:gridCol w="5962650"/>
              </a:tblGrid>
              <a:tr h="4000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Показатели 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2016 год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1968,2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3578,7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134,3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Национальная безопасность 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25,0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Дорожное хозяйство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1018,4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250,0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2003,2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Образование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5,0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1630,0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Физическая культура и спорт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5,0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marL="90000" marR="90000" marT="6948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7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10617,8</a:t>
                      </a:r>
                    </a:p>
                  </a:txBody>
                  <a:tcPr marL="90000" marR="90000" marT="76896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63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65175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smtClean="0">
                <a:solidFill>
                  <a:srgbClr val="1818D2"/>
                </a:solidFill>
                <a:latin typeface="Georgia" pitchFamily="18" charset="0"/>
              </a:rPr>
              <a:t>«Программная» структура бюджета муниципального образования «поселок Олымский» Кастореского района Курской области в 2016 годах (тыс.руб.)</a:t>
            </a:r>
          </a:p>
        </p:txBody>
      </p:sp>
      <p:graphicFrame>
        <p:nvGraphicFramePr>
          <p:cNvPr id="44093" name="Group 61"/>
          <p:cNvGraphicFramePr>
            <a:graphicFrameLocks noGrp="1"/>
          </p:cNvGraphicFramePr>
          <p:nvPr/>
        </p:nvGraphicFramePr>
        <p:xfrm>
          <a:off x="468313" y="692150"/>
          <a:ext cx="8497887" cy="8693150"/>
        </p:xfrm>
        <a:graphic>
          <a:graphicData uri="http://schemas.openxmlformats.org/drawingml/2006/table">
            <a:tbl>
              <a:tblPr/>
              <a:tblGrid>
                <a:gridCol w="6191250"/>
                <a:gridCol w="2306637"/>
              </a:tblGrid>
              <a:tr h="5207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Показатель</a:t>
                      </a:r>
                    </a:p>
                  </a:txBody>
                  <a:tcPr marL="90000" marR="90000" marT="7344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2016 год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Расходы, всего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из них: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10617,8</a:t>
                      </a:r>
                    </a:p>
                  </a:txBody>
                  <a:tcPr marL="90000" marR="90000" marT="6948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Расходы на реализацию муниципальных программ, в том числе: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4945,6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01. Муниципальная программа «Развитие культуры»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1630,0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8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04. Муниципальная программа «Управление муниципальным имуществом и земельными ресурсами»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100,0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05. Муниципальная программа «Энергосбережение и повышение энергетической эффективности в МО»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100,0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07. Муниципальная программа  и «Обеспечение доступным и комфортным жильем и коммунальными услугами граждан мо «Поселок Олымский»</a:t>
                      </a:r>
                    </a:p>
                  </a:txBody>
                  <a:tcPr marL="90000" marR="90000" marT="73440" marB="4680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2003,2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icrosoft YaHei"/>
                        <a:cs typeface="Microsoft YaHei"/>
                      </a:endParaRP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08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.Муниципальная  программа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Повышение эффективности работы с молодежью, организация отдыха и оздоровления детей, молодежи, развитие физической культуры и спорта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icrosoft YaHei"/>
                          <a:cs typeface="Microsoft YaHei"/>
                        </a:rPr>
                        <a:t>10,0</a:t>
                      </a:r>
                    </a:p>
                  </a:txBody>
                  <a:tcPr marL="90000" marR="90000" marT="7344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09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.Муниципальная  программа «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Развитие муниципальной службы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.Муниципальная программа«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Развитие транспортной системы, обеспечение перевозки пассажиров в мо и безопасности дорожного движения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1068,4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.Муниципальная программа  «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Профилактика правонарушений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»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.Муниципальная программа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«Защита населения и территории от чрезвычайных ситуаций, обеспечение пожарной безопасности и безопасности людей на водных объектах»</a:t>
                      </a: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25,0</a:t>
                      </a: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ea typeface="Microsoft YaHei"/>
                          <a:cs typeface="Times New Roman" pitchFamily="18" charset="0"/>
                        </a:rPr>
                        <a:t>.Муниципальная программа 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«Развитие малого с среднего предпринимательства»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</a:txBody>
                  <a:tcPr marL="68580" marR="68580" marT="0" marB="0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68580" marR="68580" marT="0" marB="0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lIns="90000" tIns="46800" rIns="90000" bIns="46800"/>
          <a:lstStyle/>
          <a:p>
            <a:pPr eaLnBrk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smtClean="0">
                <a:solidFill>
                  <a:srgbClr val="DA102D"/>
                </a:solidFill>
                <a:latin typeface="Georgia" pitchFamily="18" charset="0"/>
              </a:rPr>
              <a:t>Расходы на общегосударственные вопросы </a:t>
            </a:r>
            <a:br>
              <a:rPr lang="ru-RU" sz="200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000" smtClean="0">
                <a:solidFill>
                  <a:srgbClr val="DA102D"/>
                </a:solidFill>
                <a:latin typeface="Georgia" pitchFamily="18" charset="0"/>
              </a:rPr>
              <a:t>муниципального образования «</a:t>
            </a:r>
            <a:r>
              <a:rPr lang="ru-RU" sz="2000" smtClean="0">
                <a:solidFill>
                  <a:srgbClr val="DA102D"/>
                </a:solidFill>
              </a:rPr>
              <a:t>поселок Олымский</a:t>
            </a:r>
            <a:r>
              <a:rPr lang="ru-RU" sz="2000" smtClean="0">
                <a:solidFill>
                  <a:srgbClr val="DA102D"/>
                </a:solidFill>
                <a:latin typeface="Georgia" pitchFamily="18" charset="0"/>
              </a:rPr>
              <a:t>»Касторенского района </a:t>
            </a:r>
            <a:br>
              <a:rPr lang="ru-RU" sz="2000" smtClean="0">
                <a:solidFill>
                  <a:srgbClr val="DA102D"/>
                </a:solidFill>
                <a:latin typeface="Georgia" pitchFamily="18" charset="0"/>
              </a:rPr>
            </a:br>
            <a:r>
              <a:rPr lang="ru-RU" sz="2000" smtClean="0">
                <a:solidFill>
                  <a:srgbClr val="DA102D"/>
                </a:solidFill>
                <a:latin typeface="Georgia" pitchFamily="18" charset="0"/>
              </a:rPr>
              <a:t> Курской области (тыс.руб.)</a:t>
            </a:r>
          </a:p>
        </p:txBody>
      </p:sp>
      <p:graphicFrame>
        <p:nvGraphicFramePr>
          <p:cNvPr id="46114" name="Group 34"/>
          <p:cNvGraphicFramePr>
            <a:graphicFrameLocks noGrp="1"/>
          </p:cNvGraphicFramePr>
          <p:nvPr/>
        </p:nvGraphicFramePr>
        <p:xfrm>
          <a:off x="457200" y="1600200"/>
          <a:ext cx="8231188" cy="5483225"/>
        </p:xfrm>
        <a:graphic>
          <a:graphicData uri="http://schemas.openxmlformats.org/drawingml/2006/table">
            <a:tbl>
              <a:tblPr/>
              <a:tblGrid>
                <a:gridCol w="4979988"/>
                <a:gridCol w="3251200"/>
              </a:tblGrid>
              <a:tr h="749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Показатель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2016 год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Общегосударственные вопросы, всего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5546,9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Обеспечение функционирования главы муниципального образования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602,0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Georgia" pitchFamily="18" charset="0"/>
                        <a:ea typeface="Microsoft YaHei"/>
                        <a:cs typeface="Microsoft YaHei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Функционирование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1346,2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Обеспечение деятельности администрации муниципального образования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3129,7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Другие общегосударственные вопросы</a:t>
                      </a:r>
                    </a:p>
                  </a:txBody>
                  <a:tcPr marL="90000" marR="90000" marT="81000" marB="46800" anchor="ctr" horzOverflow="overflow">
                    <a:lnL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Georgia" pitchFamily="18" charset="0"/>
                          <a:ea typeface="Microsoft YaHei"/>
                          <a:cs typeface="Microsoft YaHei"/>
                        </a:rPr>
                        <a:t>449,0</a:t>
                      </a:r>
                    </a:p>
                  </a:txBody>
                  <a:tcPr marL="90000" marR="90000" marT="81000" marB="46800" anchor="ctr" horzOverflow="overflow">
                    <a:lnL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5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73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416</Words>
  <PresentationFormat>Экран (4:3)</PresentationFormat>
  <Paragraphs>117</Paragraphs>
  <Slides>9</Slides>
  <Notes>9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Microsoft YaHei</vt:lpstr>
      <vt:lpstr>Times New Roman</vt:lpstr>
      <vt:lpstr>Lucida Sans Unicode</vt:lpstr>
      <vt:lpstr>Georgia</vt:lpstr>
      <vt:lpstr>Тема Office</vt:lpstr>
      <vt:lpstr>1_Тема Office</vt:lpstr>
      <vt:lpstr>Диаграмма Microsoft Graph</vt:lpstr>
      <vt:lpstr>БЮДЖЕТ ДЛЯ ГРАЖДАН     муниципального образования «поселок Олымский»  Касторенского района Курской области на 2016 год</vt:lpstr>
      <vt:lpstr>  Муниципальный бюджет – это форма  образования и расходования денежных средств, предназначенных для финансового обеспечения задач и функций органов местного самоуправления  </vt:lpstr>
      <vt:lpstr>Составление бюджета основывается на: </vt:lpstr>
      <vt:lpstr>Основные параметры бюджета  муниципального образования  «поселок Олымский»Касторенского района Курской области на 2016 год</vt:lpstr>
      <vt:lpstr>Слайд 5</vt:lpstr>
      <vt:lpstr> Структура налоговых и неналоговых (собственных) доходов бюджета  муниципального образования «поселок Олымский»  на 2016 год</vt:lpstr>
      <vt:lpstr>Расходы бюджета муниципального образования «поселок Олымский» Касторенского района Курской области на 2016 год (тыс.руб.)</vt:lpstr>
      <vt:lpstr>«Программная» структура бюджета муниципального образования «поселок Олымский» Кастореского района Курской области в 2016 годах (тыс.руб.)</vt:lpstr>
      <vt:lpstr>Расходы на общегосударственные вопросы  муниципального образования «поселок Олымский»Касторенского района   Курской области (тыс.руб.)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   муниципального образования «Стакановский сельсовет» Черемисиновского района Курской области на 2015 год  и на плановый период  2016 и 2017 годов</dc:title>
  <dc:creator>Admin</dc:creator>
  <cp:lastModifiedBy>User</cp:lastModifiedBy>
  <cp:revision>40</cp:revision>
  <cp:lastPrinted>1601-01-01T00:00:00Z</cp:lastPrinted>
  <dcterms:created xsi:type="dcterms:W3CDTF">2014-12-29T18:34:03Z</dcterms:created>
  <dcterms:modified xsi:type="dcterms:W3CDTF">2015-12-28T06:22:50Z</dcterms:modified>
</cp:coreProperties>
</file>